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57" r:id="rId6"/>
    <p:sldId id="258" r:id="rId7"/>
    <p:sldId id="262" r:id="rId8"/>
    <p:sldId id="269" r:id="rId9"/>
    <p:sldId id="282" r:id="rId10"/>
    <p:sldId id="270" r:id="rId11"/>
    <p:sldId id="273" r:id="rId12"/>
    <p:sldId id="272" r:id="rId13"/>
    <p:sldId id="278" r:id="rId14"/>
    <p:sldId id="277" r:id="rId15"/>
    <p:sldId id="276" r:id="rId16"/>
    <p:sldId id="275" r:id="rId17"/>
    <p:sldId id="274" r:id="rId18"/>
    <p:sldId id="281" r:id="rId19"/>
    <p:sldId id="279" r:id="rId20"/>
    <p:sldId id="280" r:id="rId21"/>
    <p:sldId id="27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1E66"/>
    <a:srgbClr val="391952"/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0696" autoAdjust="0"/>
  </p:normalViewPr>
  <p:slideViewPr>
    <p:cSldViewPr snapToGrid="0">
      <p:cViewPr varScale="1">
        <p:scale>
          <a:sx n="84" d="100"/>
          <a:sy n="84" d="100"/>
        </p:scale>
        <p:origin x="200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2/27/23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23:15:04.360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0 39 16383,'50'0'0,"8"0"0,8-3 0,4-4 0,0 0 0,-9-2 0,-14 2 0,-11 4 0,-5 1 0,-15 2 0,1 0 0,-12 0 0,7 0 0,4 0 0,11 0 0,4 0 0,2 0 0,-2 0 0,-5 0 0,-8 0 0,-4 0 0,5 0 0,4 0 0,13 0 0,3 0 0,-3 0 0,-5 0 0,-12 0 0,-5 0 0,-3 0 0,0 0 0,9 0 0,13 0 0,12 0 0,6 0 0,-2 0 0,-7 0 0,-7 0 0,-9 0 0,-7 0 0,-12 0 0,-5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23:15:08.408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1 145 16383,'68'-5'0,"-1"-6"0,1-3 0,-11-1 0,-11 6 0,-14 5 0,-12 1 0,-8 3 0,-4 0 0,4 0 0,14-2 0,11-2 0,14-2 0,3 0 0,-6 0 0,-10 0 0,-8 3 0,-15 1 0,2 2 0,-10 0 0,5 0 0,7 0 0,11 0 0,4 0 0,-1 0 0,-1 0 0,-16 0 0,3 0 0,-6 0 0,9 0 0,4 0 0,2 0 0,-5 0 0,-6 0 0,-3 0 0,1 0 0,11 0 0,14-3 0,11-2 0,9-4 0,-4 0 0,-11 3 0,-9-3 0,-19 7 0,-3-3 0,-7 5 0,3 0 0,3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23:15:11.425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1 37 16383,'73'0'0,"2"0"0,-5 0 0,0 0 0,-5 0 0,-10 0 0,-6 0 0,-6 0 0,-5 0 0,-6 0 0,-5 0 0,-3 0 0,1 0 0,6 0 0,5 0 0,6 0 0,1 0 0,-6 0 0,-4 0 0,-8 0 0,-3 0 0,1 0 0,-1 0 0,1 0 0,-3 0 0,-1 0 0,1 0 0,-1 0 0,3 0 0,-2 0 0,0 0 0,-2 0 0,-2 0 0,3-1 0,1-4 0,2-2 0,1 0 0,-1 2 0,1 5 0,-1 0 0,-3 0 0,-4 0 0,-4 0 0,-2 0 0,3 0 0,9 0 0,-4-3 0,12 0 0,-4 0 0,-8 1 0,0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23:15:14.542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1 0 16383,'82'0'0,"0"0"0,-16 0 0,-7 0 0,-10 0 0,-10 0 0,-1 0 0,1 0 0,5 0 0,-1 0 0,0 0 0,-1 0 0,-2 0 0,-1 0 0,0 0 0,-6 0 0,1 0 0,-15 0 0,1 0 0,-9 0 0,6 0 0,4 0 0,1 0 0,1 0 0,-1 0 0,1 0 0,-2 0 0,-2 0 0,1 0 0,-1 0 0,-1 0 0,1 0 0,-1 0 0,3 0 0,-7 0 0,3 0 0,-7 0 0,2 0 0,0 0 0,-2 0 0,1 0 0,2 0 0,2 0 0,4 0 0,3 0 0,1 0 0,-1 0 0,0 0 0,1 0 0,-11 0 0,-2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23:15:17.058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0 94 16383,'60'0'0,"0"0"0,-3-5 0,-5-2 0,-7 0 0,-17 2 0,6 2 0,-10 0 0,9 0 0,4-2 0,2-1 0,10-1 0,2-2 0,-3 3 0,-5 0 0,-9 1 0,-7 2 0,-1 0 0,-5 3 0,-2 0 0,0 0 0,1 0 0,4 0 0,2 0 0,4 0 0,-2 0 0,-1 0 0,-2 0 0,-3 0 0,-1 0 0,-5 0 0,-3 0 0,-2 0 0,2 0 0,1 0 0,4 0 0,1 0 0,0 0 0,4 0 0,-1 0 0,1 0 0,-4 0 0,-3 0 0,-4 0 0,-2 0 0,-1 0 0,8-4 0,-3 2 0,5-2 0,-4 3 0,-2 1 0,-2 0 0,-2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23:15:19.558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1 1 16383,'75'0'0,"-1"0"0,-4 0 0,-9 0 0,-11 0 0,-9 0 0,-4 0 0,1 0 0,1 0 0,-1 0 0,-6 2 0,-6 1 0,-3 0 0,-1 0 0,1-3 0,-3 0 0,0 0 0,-3 0 0,-1 0 0,-1 0 0,-2 0 0,-1 0 0,3 0 0,3 0 0,0 0 0,0 0 0,-2 0 0,-2 0 0,2 0 0,2 3 0,2 0 0,3-1 0,-1 1 0,-1-3 0,-4 0 0,-4 0 0,-5 0 0,5 0 0,-2 0 0,12 0 0,1 0 0,7 0 0,2 0 0,-3 0 0,-3 0 0,-7 0 0,-5 0 0,-4 0 0,-2 0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2/27/23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91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138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263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136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595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88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53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439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customXml" Target="../ink/ink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2.xml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5" Type="http://schemas.openxmlformats.org/officeDocument/2006/relationships/image" Target="../media/image27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24.png"/><Relationship Id="rId14" Type="http://schemas.openxmlformats.org/officeDocument/2006/relationships/customXml" Target="../ink/ink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14894" y="3285662"/>
            <a:ext cx="5409376" cy="1122202"/>
          </a:xfrm>
        </p:spPr>
        <p:txBody>
          <a:bodyPr/>
          <a:lstStyle/>
          <a:p>
            <a:pPr algn="r"/>
            <a:r>
              <a:rPr lang="en-US" sz="5400" dirty="0"/>
              <a:t>Tesla’s Safety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76675" y="4420221"/>
            <a:ext cx="6847595" cy="396660"/>
          </a:xfrm>
        </p:spPr>
        <p:txBody>
          <a:bodyPr>
            <a:normAutofit fontScale="92500"/>
          </a:bodyPr>
          <a:lstStyle/>
          <a:p>
            <a:pPr algn="r"/>
            <a:r>
              <a:rPr lang="en-US" sz="2000" dirty="0"/>
              <a:t>Exploring Relationship Between Tesla Vehicles and Road Safety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CC9BC9-D5EB-B9AF-F826-36B27B289175}"/>
              </a:ext>
            </a:extLst>
          </p:cNvPr>
          <p:cNvSpPr txBox="1"/>
          <p:nvPr/>
        </p:nvSpPr>
        <p:spPr>
          <a:xfrm>
            <a:off x="9717505" y="5155576"/>
            <a:ext cx="2206765" cy="1218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CA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Roboto Medium"/>
              </a:rPr>
              <a:t>Project 3 Team 7:</a:t>
            </a:r>
          </a:p>
          <a:p>
            <a:pPr lvl="0" algn="r">
              <a:lnSpc>
                <a:spcPts val="600"/>
              </a:lnSpc>
              <a:spcBef>
                <a:spcPts val="1600"/>
              </a:spcBef>
              <a:spcAft>
                <a:spcPts val="0"/>
              </a:spcAft>
            </a:pPr>
            <a:r>
              <a:rPr lang="en-CA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Roboto Medium"/>
              </a:rPr>
              <a:t>Elsa Figueroa</a:t>
            </a:r>
          </a:p>
          <a:p>
            <a:pPr lvl="0" algn="r">
              <a:lnSpc>
                <a:spcPts val="600"/>
              </a:lnSpc>
              <a:spcBef>
                <a:spcPts val="1000"/>
              </a:spcBef>
              <a:spcAft>
                <a:spcPts val="0"/>
              </a:spcAft>
            </a:pPr>
            <a:r>
              <a:rPr lang="en-CA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Roboto Medium"/>
              </a:rPr>
              <a:t>Ning Ding</a:t>
            </a:r>
          </a:p>
          <a:p>
            <a:pPr lvl="0" algn="r">
              <a:lnSpc>
                <a:spcPts val="600"/>
              </a:lnSpc>
              <a:spcBef>
                <a:spcPts val="1000"/>
              </a:spcBef>
              <a:spcAft>
                <a:spcPts val="0"/>
              </a:spcAft>
            </a:pPr>
            <a:r>
              <a:rPr lang="en-CA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Roboto Medium"/>
              </a:rPr>
              <a:t>Vincent G</a:t>
            </a:r>
          </a:p>
          <a:p>
            <a:pPr lvl="0" algn="r">
              <a:lnSpc>
                <a:spcPts val="600"/>
              </a:lnSpc>
              <a:spcBef>
                <a:spcPts val="1000"/>
              </a:spcBef>
              <a:spcAft>
                <a:spcPts val="0"/>
              </a:spcAft>
            </a:pPr>
            <a:r>
              <a:rPr lang="en-CA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Roboto Medium"/>
              </a:rPr>
              <a:t>Aditi Bindlish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03"/>
            <a:ext cx="10515600" cy="1325563"/>
          </a:xfrm>
        </p:spPr>
        <p:txBody>
          <a:bodyPr/>
          <a:lstStyle/>
          <a:p>
            <a:r>
              <a:rPr lang="en-US" dirty="0"/>
              <a:t>Using Flask to Create Routes and </a:t>
            </a:r>
            <a:r>
              <a:rPr lang="en-US" dirty="0" err="1"/>
              <a:t>Json</a:t>
            </a:r>
            <a:r>
              <a:rPr lang="en-US" dirty="0"/>
              <a:t> files</a:t>
            </a:r>
            <a:r>
              <a:rPr lang="en-US" sz="1200" dirty="0"/>
              <a:t> …. Part 1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3726A4D-5B04-0007-A2F6-707F7AAA2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929" y="999555"/>
            <a:ext cx="8307109" cy="567249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46F8FBE-50EC-A354-5209-43E27B48CEB6}"/>
                  </a:ext>
                </a:extLst>
              </p14:cNvPr>
              <p14:cNvContentPartPr/>
              <p14:nvPr/>
            </p14:nvContentPartPr>
            <p14:xfrm>
              <a:off x="4959960" y="2981280"/>
              <a:ext cx="469440" cy="14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46F8FBE-50EC-A354-5209-43E27B48CE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23960" y="2909640"/>
                <a:ext cx="54108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4375CE1-6AE9-55A9-C5C3-B1B0DBBEC451}"/>
                  </a:ext>
                </a:extLst>
              </p14:cNvPr>
              <p14:cNvContentPartPr/>
              <p14:nvPr/>
            </p14:nvContentPartPr>
            <p14:xfrm>
              <a:off x="4934040" y="2955360"/>
              <a:ext cx="519120" cy="52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4375CE1-6AE9-55A9-C5C3-B1B0DBBEC45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98400" y="2883720"/>
                <a:ext cx="59076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CA03C62-0844-01A0-D13F-3866A0510033}"/>
                  </a:ext>
                </a:extLst>
              </p14:cNvPr>
              <p14:cNvContentPartPr/>
              <p14:nvPr/>
            </p14:nvContentPartPr>
            <p14:xfrm>
              <a:off x="4958520" y="2931960"/>
              <a:ext cx="540360" cy="133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CA03C62-0844-01A0-D13F-3866A051003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22880" y="2860320"/>
                <a:ext cx="61200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C260E9E-23D9-19E1-3BF2-661CA41D7D89}"/>
                  </a:ext>
                </a:extLst>
              </p14:cNvPr>
              <p14:cNvContentPartPr/>
              <p14:nvPr/>
            </p14:nvContentPartPr>
            <p14:xfrm>
              <a:off x="4966800" y="2983800"/>
              <a:ext cx="50832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C260E9E-23D9-19E1-3BF2-661CA41D7D8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31160" y="2911800"/>
                <a:ext cx="5799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0A8C1AC-7AF0-A168-F8CA-E083969FBE01}"/>
                  </a:ext>
                </a:extLst>
              </p14:cNvPr>
              <p14:cNvContentPartPr/>
              <p14:nvPr/>
            </p14:nvContentPartPr>
            <p14:xfrm>
              <a:off x="4970400" y="2971560"/>
              <a:ext cx="498600" cy="342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0A8C1AC-7AF0-A168-F8CA-E083969FBE0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34400" y="2899560"/>
                <a:ext cx="57024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74A78C3-2AF6-3916-7D1D-13DF14655F27}"/>
                  </a:ext>
                </a:extLst>
              </p14:cNvPr>
              <p14:cNvContentPartPr/>
              <p14:nvPr/>
            </p14:nvContentPartPr>
            <p14:xfrm>
              <a:off x="4989120" y="2977320"/>
              <a:ext cx="459000" cy="82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74A78C3-2AF6-3916-7D1D-13DF14655F2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53480" y="2905680"/>
                <a:ext cx="530640" cy="15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9337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03"/>
            <a:ext cx="10515600" cy="1325563"/>
          </a:xfrm>
        </p:spPr>
        <p:txBody>
          <a:bodyPr/>
          <a:lstStyle/>
          <a:p>
            <a:r>
              <a:rPr lang="en-US" dirty="0"/>
              <a:t>Using Flask to Create Routes and </a:t>
            </a:r>
            <a:r>
              <a:rPr lang="en-US" dirty="0" err="1"/>
              <a:t>Json</a:t>
            </a:r>
            <a:r>
              <a:rPr lang="en-US" dirty="0"/>
              <a:t> files</a:t>
            </a:r>
            <a:r>
              <a:rPr lang="en-US" sz="1200" dirty="0"/>
              <a:t> …. Part 2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79594D6-5BE6-D931-D0C1-52112AEFA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06770"/>
            <a:ext cx="10833277" cy="383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64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03"/>
            <a:ext cx="10515600" cy="1325563"/>
          </a:xfrm>
        </p:spPr>
        <p:txBody>
          <a:bodyPr/>
          <a:lstStyle/>
          <a:p>
            <a:r>
              <a:rPr lang="en-US" dirty="0"/>
              <a:t>Using Flask to Create Routes and </a:t>
            </a:r>
            <a:r>
              <a:rPr lang="en-US" dirty="0" err="1"/>
              <a:t>Json</a:t>
            </a:r>
            <a:r>
              <a:rPr lang="en-US" dirty="0"/>
              <a:t> files</a:t>
            </a:r>
            <a:r>
              <a:rPr lang="en-US" sz="1200" dirty="0"/>
              <a:t> …. Part 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B76B603-7290-04B8-4F72-D215211C3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832" y="1173892"/>
            <a:ext cx="7772400" cy="473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92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03"/>
            <a:ext cx="10515600" cy="1325563"/>
          </a:xfrm>
        </p:spPr>
        <p:txBody>
          <a:bodyPr/>
          <a:lstStyle/>
          <a:p>
            <a:r>
              <a:rPr lang="en-US" dirty="0"/>
              <a:t>Using Flask to Create Routes and </a:t>
            </a:r>
            <a:r>
              <a:rPr lang="en-US" dirty="0" err="1"/>
              <a:t>Json</a:t>
            </a:r>
            <a:r>
              <a:rPr lang="en-US" dirty="0"/>
              <a:t> files</a:t>
            </a:r>
            <a:r>
              <a:rPr lang="en-US" sz="1200" dirty="0"/>
              <a:t> …. Part 4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4E504EB-FDAA-BB4A-0E51-DAADA4F49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973" y="1021330"/>
            <a:ext cx="7915368" cy="561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09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03"/>
            <a:ext cx="10515600" cy="1325563"/>
          </a:xfrm>
        </p:spPr>
        <p:txBody>
          <a:bodyPr/>
          <a:lstStyle/>
          <a:p>
            <a:r>
              <a:rPr lang="en-US" dirty="0"/>
              <a:t>Using Flask to Create Routes and </a:t>
            </a:r>
            <a:r>
              <a:rPr lang="en-US" dirty="0" err="1"/>
              <a:t>Json</a:t>
            </a:r>
            <a:r>
              <a:rPr lang="en-US" dirty="0"/>
              <a:t> files</a:t>
            </a:r>
            <a:r>
              <a:rPr lang="en-US" sz="1200" dirty="0"/>
              <a:t> …. Part 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D37DBAC-7E2A-374E-1E7E-3E74A4918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022653"/>
            <a:ext cx="73152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200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148840"/>
            <a:ext cx="4179570" cy="1715531"/>
          </a:xfrm>
        </p:spPr>
        <p:txBody>
          <a:bodyPr/>
          <a:lstStyle/>
          <a:p>
            <a:r>
              <a:rPr lang="en-US" dirty="0"/>
              <a:t>Visualizations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464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3B8A84-C311-32DB-F385-BD615D39D0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52" r="19468" b="16054"/>
          <a:stretch/>
        </p:blipFill>
        <p:spPr>
          <a:xfrm>
            <a:off x="975240" y="136525"/>
            <a:ext cx="10241520" cy="660824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200" smtClean="0"/>
              <a:pPr>
                <a:spcAft>
                  <a:spcPts val="600"/>
                </a:spcAft>
              </a:pPr>
              <a:t>16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7464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45483A-0E67-D09A-533E-891B6457EE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34" r="21761" b="9314"/>
          <a:stretch/>
        </p:blipFill>
        <p:spPr>
          <a:xfrm>
            <a:off x="2026920" y="145846"/>
            <a:ext cx="8138160" cy="650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8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0FA1B-5022-47AB-A0AE-8F5C5797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40485C5-1CE6-A8D8-6054-174ABF4788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Introduction - Data Source</a:t>
            </a:r>
          </a:p>
          <a:p>
            <a:r>
              <a:rPr lang="en-US" dirty="0"/>
              <a:t>Unprocessed Data </a:t>
            </a:r>
          </a:p>
          <a:p>
            <a:r>
              <a:rPr lang="en-US" dirty="0"/>
              <a:t>Identifying Incident Types</a:t>
            </a:r>
          </a:p>
          <a:p>
            <a:r>
              <a:rPr lang="en-US" dirty="0"/>
              <a:t>Database - ERD</a:t>
            </a:r>
          </a:p>
          <a:p>
            <a:r>
              <a:rPr lang="en-US" dirty="0"/>
              <a:t>Processing Data - Flask</a:t>
            </a:r>
          </a:p>
          <a:p>
            <a:r>
              <a:rPr lang="en-US" dirty="0"/>
              <a:t>Visuals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9112176" cy="1415692"/>
          </a:xfrm>
        </p:spPr>
        <p:txBody>
          <a:bodyPr/>
          <a:lstStyle/>
          <a:p>
            <a:r>
              <a:rPr lang="en-US" dirty="0"/>
              <a:t>INTRODUCTION – Data Source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3A6C027-E993-7E97-CDFD-7E3535B2E4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3699" y="1889657"/>
            <a:ext cx="8978988" cy="879932"/>
          </a:xfrm>
        </p:spPr>
        <p:txBody>
          <a:bodyPr/>
          <a:lstStyle/>
          <a:p>
            <a:r>
              <a:rPr lang="en-CA" dirty="0"/>
              <a:t>Kaggle : Tesla Autonomous Deaths Updated 2023 </a:t>
            </a:r>
          </a:p>
          <a:p>
            <a:r>
              <a:rPr lang="en-CA" sz="1200" dirty="0">
                <a:solidFill>
                  <a:schemeClr val="bg2">
                    <a:lumMod val="50000"/>
                  </a:schemeClr>
                </a:solidFill>
              </a:rPr>
              <a:t>https://</a:t>
            </a:r>
            <a:r>
              <a:rPr lang="en-CA" sz="1200" dirty="0" err="1">
                <a:solidFill>
                  <a:schemeClr val="bg2">
                    <a:lumMod val="50000"/>
                  </a:schemeClr>
                </a:solidFill>
              </a:rPr>
              <a:t>www.kaggle.com</a:t>
            </a:r>
            <a:r>
              <a:rPr lang="en-CA" sz="1200" dirty="0">
                <a:solidFill>
                  <a:schemeClr val="bg2">
                    <a:lumMod val="50000"/>
                  </a:schemeClr>
                </a:solidFill>
              </a:rPr>
              <a:t>/datasets/</a:t>
            </a:r>
            <a:r>
              <a:rPr lang="en-CA" sz="1200" dirty="0" err="1">
                <a:solidFill>
                  <a:schemeClr val="bg2">
                    <a:lumMod val="50000"/>
                  </a:schemeClr>
                </a:solidFill>
              </a:rPr>
              <a:t>ibriiee</a:t>
            </a:r>
            <a:r>
              <a:rPr lang="en-CA" sz="1200" dirty="0">
                <a:solidFill>
                  <a:schemeClr val="bg2">
                    <a:lumMod val="50000"/>
                  </a:schemeClr>
                </a:solidFill>
              </a:rPr>
              <a:t>/tesla-autonomous-deaths-data-updated-2023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06DA642-242F-8684-2543-F6CE69BBE9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4246050" cy="213370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CA" b="0" i="0" dirty="0">
                <a:solidFill>
                  <a:srgbClr val="3C4043"/>
                </a:solidFill>
                <a:effectLst/>
              </a:rPr>
              <a:t>Information on accidents involving Tesla vehicles that have resulted in the death of at least one person</a:t>
            </a:r>
          </a:p>
          <a:p>
            <a:pPr>
              <a:lnSpc>
                <a:spcPct val="150000"/>
              </a:lnSpc>
            </a:pPr>
            <a:r>
              <a:rPr lang="en-CA" b="0" i="0" dirty="0">
                <a:solidFill>
                  <a:srgbClr val="3C4043"/>
                </a:solidFill>
                <a:effectLst/>
              </a:rPr>
              <a:t>Presence of Autopilot at the time of the crash</a:t>
            </a:r>
          </a:p>
          <a:p>
            <a:pPr>
              <a:lnSpc>
                <a:spcPct val="150000"/>
              </a:lnSpc>
            </a:pPr>
            <a:r>
              <a:rPr lang="en-CA" dirty="0">
                <a:solidFill>
                  <a:srgbClr val="3C4043"/>
                </a:solidFill>
              </a:rPr>
              <a:t>Description of Incident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6421EDF-3612-F5BA-BA9D-B7F25B74F6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32113" y="2776936"/>
            <a:ext cx="9112175" cy="879932"/>
          </a:xfrm>
        </p:spPr>
        <p:txBody>
          <a:bodyPr/>
          <a:lstStyle/>
          <a:p>
            <a:r>
              <a:rPr lang="en-CA" dirty="0"/>
              <a:t>A dataset of Fatal Incidents Involving Tesla Vehicles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5975AA5-7E56-B1B7-171E-FA897B7BD2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11750" y="3834606"/>
            <a:ext cx="4266962" cy="213370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3C4043"/>
                </a:solidFill>
                <a:latin typeface="Inter"/>
              </a:rPr>
              <a:t>Number of Deaths, by driver, passenger, others</a:t>
            </a:r>
          </a:p>
          <a:p>
            <a:pPr>
              <a:lnSpc>
                <a:spcPct val="150000"/>
              </a:lnSpc>
            </a:pPr>
            <a:r>
              <a:rPr lang="en-CA" dirty="0">
                <a:solidFill>
                  <a:srgbClr val="3C4043"/>
                </a:solidFill>
                <a:latin typeface="Inter"/>
              </a:rPr>
              <a:t>Model of the vehicle involved</a:t>
            </a:r>
          </a:p>
          <a:p>
            <a:pPr>
              <a:lnSpc>
                <a:spcPct val="150000"/>
              </a:lnSpc>
            </a:pPr>
            <a:r>
              <a:rPr lang="en-CA" dirty="0">
                <a:solidFill>
                  <a:srgbClr val="3C4043"/>
                </a:solidFill>
              </a:rPr>
              <a:t>Country and State of Accident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2968113" cy="389951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148840"/>
            <a:ext cx="4179570" cy="1715531"/>
          </a:xfrm>
        </p:spPr>
        <p:txBody>
          <a:bodyPr/>
          <a:lstStyle/>
          <a:p>
            <a:r>
              <a:rPr lang="en-US" dirty="0"/>
              <a:t>Unprocessed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3" y="365125"/>
            <a:ext cx="11601450" cy="63563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0F447193-B10F-AE72-1FF4-32819CA42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40" y="482600"/>
            <a:ext cx="11126120" cy="589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682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9112176" cy="1415692"/>
          </a:xfrm>
        </p:spPr>
        <p:txBody>
          <a:bodyPr/>
          <a:lstStyle/>
          <a:p>
            <a:r>
              <a:rPr lang="en-US" dirty="0"/>
              <a:t>Technologies Used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06DA642-242F-8684-2543-F6CE69BBE9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2056052"/>
            <a:ext cx="6499860" cy="2494079"/>
          </a:xfrm>
        </p:spPr>
        <p:txBody>
          <a:bodyPr numCol="2">
            <a:normAutofit/>
          </a:bodyPr>
          <a:lstStyle/>
          <a:p>
            <a:pPr>
              <a:lnSpc>
                <a:spcPct val="150000"/>
              </a:lnSpc>
            </a:pPr>
            <a:r>
              <a:rPr lang="en-CA" sz="2000" b="0" i="0" dirty="0">
                <a:solidFill>
                  <a:srgbClr val="3C4043"/>
                </a:solidFill>
                <a:effectLst/>
              </a:rPr>
              <a:t>Python</a:t>
            </a:r>
          </a:p>
          <a:p>
            <a:pPr>
              <a:lnSpc>
                <a:spcPct val="150000"/>
              </a:lnSpc>
            </a:pPr>
            <a:r>
              <a:rPr lang="en-CA" sz="2000" dirty="0">
                <a:solidFill>
                  <a:srgbClr val="3C4043"/>
                </a:solidFill>
              </a:rPr>
              <a:t>SQL-Postgres</a:t>
            </a:r>
          </a:p>
          <a:p>
            <a:pPr>
              <a:lnSpc>
                <a:spcPct val="150000"/>
              </a:lnSpc>
            </a:pPr>
            <a:endParaRPr lang="en-CA" sz="2000" dirty="0">
              <a:solidFill>
                <a:srgbClr val="3C4043"/>
              </a:solidFill>
            </a:endParaRPr>
          </a:p>
          <a:p>
            <a:pPr>
              <a:lnSpc>
                <a:spcPct val="150000"/>
              </a:lnSpc>
            </a:pPr>
            <a:endParaRPr lang="en-CA" sz="2000" dirty="0">
              <a:solidFill>
                <a:srgbClr val="3C4043"/>
              </a:solidFill>
            </a:endParaRPr>
          </a:p>
          <a:p>
            <a:pPr>
              <a:lnSpc>
                <a:spcPct val="150000"/>
              </a:lnSpc>
            </a:pPr>
            <a:r>
              <a:rPr lang="en-CA" sz="2000" dirty="0">
                <a:solidFill>
                  <a:srgbClr val="3C4043"/>
                </a:solidFill>
              </a:rPr>
              <a:t>Flask API</a:t>
            </a:r>
          </a:p>
          <a:p>
            <a:pPr>
              <a:lnSpc>
                <a:spcPct val="150000"/>
              </a:lnSpc>
            </a:pPr>
            <a:r>
              <a:rPr lang="en-CA" sz="2000" dirty="0" err="1">
                <a:solidFill>
                  <a:srgbClr val="3C4043"/>
                </a:solidFill>
              </a:rPr>
              <a:t>Javascript</a:t>
            </a:r>
            <a:r>
              <a:rPr lang="en-CA" sz="2000" dirty="0">
                <a:solidFill>
                  <a:srgbClr val="3C4043"/>
                </a:solidFill>
              </a:rPr>
              <a:t> </a:t>
            </a:r>
            <a:r>
              <a:rPr lang="en-CA" sz="2000" dirty="0" err="1">
                <a:solidFill>
                  <a:srgbClr val="3C4043"/>
                </a:solidFill>
              </a:rPr>
              <a:t>Plotly</a:t>
            </a:r>
            <a:endParaRPr lang="en-CA" sz="2000" dirty="0">
              <a:solidFill>
                <a:srgbClr val="3C4043"/>
              </a:solidFill>
            </a:endParaRPr>
          </a:p>
          <a:p>
            <a:pPr>
              <a:lnSpc>
                <a:spcPct val="150000"/>
              </a:lnSpc>
            </a:pPr>
            <a:endParaRPr lang="en-CA" sz="2000" b="0" i="0" dirty="0">
              <a:solidFill>
                <a:srgbClr val="3C4043"/>
              </a:solidFill>
              <a:effectLst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2968113" cy="389951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212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03"/>
            <a:ext cx="10515600" cy="1325563"/>
          </a:xfrm>
        </p:spPr>
        <p:txBody>
          <a:bodyPr/>
          <a:lstStyle/>
          <a:p>
            <a:r>
              <a:rPr lang="en-US" dirty="0"/>
              <a:t>Identifying Incident Types</a:t>
            </a:r>
            <a:r>
              <a:rPr lang="en-US" sz="1200" dirty="0"/>
              <a:t>…. Part 1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7738039-2C09-1D6E-2E52-759BDB5D04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8"/>
          <a:stretch/>
        </p:blipFill>
        <p:spPr>
          <a:xfrm>
            <a:off x="741405" y="1103414"/>
            <a:ext cx="5824209" cy="550745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A2C8489-1D25-D5BE-7115-738B2BA82FCD}"/>
              </a:ext>
            </a:extLst>
          </p:cNvPr>
          <p:cNvGrpSpPr/>
          <p:nvPr/>
        </p:nvGrpSpPr>
        <p:grpSpPr>
          <a:xfrm>
            <a:off x="7175299" y="3138141"/>
            <a:ext cx="4178501" cy="3165360"/>
            <a:chOff x="4251124" y="1352987"/>
            <a:chExt cx="2013350" cy="164294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80AD59-C395-1FFB-1FCB-6DD9E90304B1}"/>
                </a:ext>
              </a:extLst>
            </p:cNvPr>
            <p:cNvSpPr/>
            <p:nvPr/>
          </p:nvSpPr>
          <p:spPr>
            <a:xfrm>
              <a:off x="4251124" y="1352987"/>
              <a:ext cx="2013350" cy="1642942"/>
            </a:xfrm>
            <a:prstGeom prst="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8CB68B-E8FD-F9E0-AEC7-6E80200C8CCD}"/>
                </a:ext>
              </a:extLst>
            </p:cNvPr>
            <p:cNvSpPr txBox="1"/>
            <p:nvPr/>
          </p:nvSpPr>
          <p:spPr>
            <a:xfrm>
              <a:off x="4251124" y="1352987"/>
              <a:ext cx="2013350" cy="16429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8874" tIns="198874" rIns="198874" bIns="198874" numCol="1" spcCol="1270" anchor="t" anchorCtr="0">
              <a:noAutofit/>
            </a:bodyPr>
            <a:lstStyle/>
            <a:p>
              <a:pPr marL="0" lvl="0" indent="0" algn="l" defTabSz="6667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spc="50" baseline="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orite"/>
                  <a:ea typeface="+mn-ea"/>
                  <a:cs typeface="+mn-cs"/>
                </a:rPr>
                <a:t>A simple word cloud did not yield desired results</a:t>
              </a:r>
            </a:p>
            <a:p>
              <a:pPr marL="0" lvl="0" indent="0" algn="l" defTabSz="6667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400" spc="5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Tenorite"/>
              </a:endParaRPr>
            </a:p>
            <a:p>
              <a:pPr marL="0" lvl="0" indent="0" algn="l" defTabSz="6667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spc="5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orite"/>
                </a:rPr>
                <a:t>Repetitive themes did not emerge </a:t>
              </a:r>
            </a:p>
            <a:p>
              <a:pPr marL="0" lvl="0" indent="0" algn="l" defTabSz="6667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400" spc="5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Tenorite"/>
              </a:endParaRPr>
            </a:p>
            <a:p>
              <a:pPr marL="0" lvl="0" indent="0" algn="l" defTabSz="6667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spc="5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orite"/>
                </a:rPr>
                <a:t>Common words like tesla, crash, driver, later, tree repeated as a theme</a:t>
              </a:r>
            </a:p>
            <a:p>
              <a:pPr marL="0" lvl="0" indent="0" algn="l" defTabSz="6667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400" spc="5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Tenorite"/>
              </a:endParaRPr>
            </a:p>
            <a:p>
              <a:pPr marL="0" lvl="0" indent="0" algn="l" defTabSz="6667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spc="5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orite"/>
                </a:rPr>
                <a:t>Library used: </a:t>
              </a:r>
              <a:r>
                <a:rPr lang="en-US" sz="1400" spc="50" dirty="0" err="1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orite"/>
                </a:rPr>
                <a:t>wordcloud</a:t>
              </a:r>
              <a:endParaRPr lang="en-US" sz="1400" spc="5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Tenorite"/>
              </a:endParaRPr>
            </a:p>
            <a:p>
              <a:pPr marL="0" lvl="0" indent="0" algn="l" defTabSz="6667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400" spc="5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Tenorite"/>
              </a:endParaRPr>
            </a:p>
            <a:p>
              <a:pPr marL="0" lvl="0" indent="0" algn="l" defTabSz="6667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400" spc="5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Tenorit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6385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03"/>
            <a:ext cx="10515600" cy="1325563"/>
          </a:xfrm>
        </p:spPr>
        <p:txBody>
          <a:bodyPr/>
          <a:lstStyle/>
          <a:p>
            <a:r>
              <a:rPr lang="en-US" dirty="0"/>
              <a:t>Identifying Incident Types</a:t>
            </a:r>
            <a:r>
              <a:rPr lang="en-US" sz="1200" dirty="0"/>
              <a:t>…. Part 2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F66B4742-FC34-A25B-6679-6A8DEEB56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2" y="993092"/>
            <a:ext cx="11294491" cy="317624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F7E1A85-7C07-48FA-A3D9-8C9C6A8A4272}"/>
              </a:ext>
            </a:extLst>
          </p:cNvPr>
          <p:cNvGrpSpPr/>
          <p:nvPr/>
        </p:nvGrpSpPr>
        <p:grpSpPr>
          <a:xfrm>
            <a:off x="3823443" y="4169341"/>
            <a:ext cx="7810976" cy="2490029"/>
            <a:chOff x="2818430" y="4131901"/>
            <a:chExt cx="8729742" cy="229414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A2C8489-1D25-D5BE-7115-738B2BA82FCD}"/>
                </a:ext>
              </a:extLst>
            </p:cNvPr>
            <p:cNvGrpSpPr/>
            <p:nvPr/>
          </p:nvGrpSpPr>
          <p:grpSpPr>
            <a:xfrm>
              <a:off x="2818430" y="4131901"/>
              <a:ext cx="8729742" cy="2200704"/>
              <a:chOff x="4537367" y="1182174"/>
              <a:chExt cx="1727107" cy="1651326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480AD59-C395-1FFB-1FCB-6DD9E90304B1}"/>
                  </a:ext>
                </a:extLst>
              </p:cNvPr>
              <p:cNvSpPr/>
              <p:nvPr/>
            </p:nvSpPr>
            <p:spPr>
              <a:xfrm>
                <a:off x="4537367" y="1333232"/>
                <a:ext cx="1727107" cy="1500268"/>
              </a:xfrm>
              <a:prstGeom prst="rect">
                <a:avLst/>
              </a:prstGeom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8CB68B-E8FD-F9E0-AEC7-6E80200C8CCD}"/>
                  </a:ext>
                </a:extLst>
              </p:cNvPr>
              <p:cNvSpPr txBox="1"/>
              <p:nvPr/>
            </p:nvSpPr>
            <p:spPr>
              <a:xfrm>
                <a:off x="4537367" y="1182174"/>
                <a:ext cx="1725651" cy="113705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98874" tIns="198874" rIns="198874" bIns="198874" numCol="1" spcCol="1270" anchor="t" anchorCtr="0">
                <a:noAutofit/>
              </a:bodyPr>
              <a:lstStyle/>
              <a:p>
                <a:pPr marL="0" lvl="0" indent="0" algn="r" defTabSz="666750">
                  <a:lnSpc>
                    <a:spcPct val="15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400" kern="1200" spc="50" baseline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enorite"/>
                    <a:ea typeface="+mn-ea"/>
                    <a:cs typeface="+mn-cs"/>
                  </a:rPr>
                  <a:t>Added </a:t>
                </a:r>
                <a:r>
                  <a:rPr lang="en-US" sz="1400" kern="1200" spc="50" baseline="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enorite"/>
                    <a:ea typeface="+mn-ea"/>
                    <a:cs typeface="+mn-cs"/>
                  </a:rPr>
                  <a:t>Stopwords</a:t>
                </a:r>
                <a:r>
                  <a:rPr lang="en-US" sz="1400" kern="1200" spc="50" baseline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enorite"/>
                    <a:ea typeface="+mn-ea"/>
                    <a:cs typeface="+mn-cs"/>
                  </a:rPr>
                  <a:t> to remove common words like tesla, crash, road, tree, driver, hit etc.</a:t>
                </a:r>
              </a:p>
              <a:p>
                <a:pPr marL="0" lvl="0" indent="0" algn="r" defTabSz="666750">
                  <a:lnSpc>
                    <a:spcPct val="15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400" spc="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enorite"/>
                  </a:rPr>
                  <a:t>Set collocations=False to avoid same kind of text to appear more than once</a:t>
                </a:r>
              </a:p>
              <a:p>
                <a:pPr marL="0" lvl="0" indent="0" algn="r" defTabSz="666750">
                  <a:lnSpc>
                    <a:spcPct val="15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400" spc="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enorite"/>
                  </a:rPr>
                  <a:t>Results show patterns and trends like: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443C831-21E8-38AE-D0C1-FC3B5133AF64}"/>
                </a:ext>
              </a:extLst>
            </p:cNvPr>
            <p:cNvSpPr txBox="1"/>
            <p:nvPr/>
          </p:nvSpPr>
          <p:spPr>
            <a:xfrm>
              <a:off x="5304763" y="5422225"/>
              <a:ext cx="6098058" cy="100381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 numCol="2">
              <a:spAutoFit/>
            </a:bodyPr>
            <a:lstStyle/>
            <a:p>
              <a:pPr marL="285750" lvl="0" indent="-285750" algn="r" defTabSz="6667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q"/>
              </a:pPr>
              <a:r>
                <a:rPr lang="en-US" sz="1600" spc="50" dirty="0">
                  <a:solidFill>
                    <a:srgbClr val="451E66"/>
                  </a:solidFill>
                  <a:latin typeface="Tenorite"/>
                </a:rPr>
                <a:t>Fire</a:t>
              </a:r>
            </a:p>
            <a:p>
              <a:pPr marL="285750" lvl="0" indent="-285750" algn="r" defTabSz="6667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q"/>
              </a:pPr>
              <a:r>
                <a:rPr lang="en-US" sz="1600" spc="50" dirty="0">
                  <a:solidFill>
                    <a:srgbClr val="451E66"/>
                  </a:solidFill>
                  <a:latin typeface="Tenorite"/>
                </a:rPr>
                <a:t>Death of pedestrians</a:t>
              </a:r>
            </a:p>
            <a:p>
              <a:pPr marL="285750" lvl="0" indent="-285750" algn="r" defTabSz="6667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q"/>
              </a:pPr>
              <a:r>
                <a:rPr lang="en-US" sz="1600" dirty="0">
                  <a:solidFill>
                    <a:srgbClr val="451E66"/>
                  </a:solidFill>
                </a:rPr>
                <a:t>Car pile ups</a:t>
              </a:r>
            </a:p>
            <a:p>
              <a:pPr marL="285750" lvl="0" indent="-285750" algn="r" defTabSz="6667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q"/>
              </a:pPr>
              <a:r>
                <a:rPr lang="en-US" sz="1600" dirty="0" err="1">
                  <a:solidFill>
                    <a:srgbClr val="451E66"/>
                  </a:solidFill>
                </a:rPr>
                <a:t>Motocycle</a:t>
              </a:r>
              <a:r>
                <a:rPr lang="en-US" sz="1600" dirty="0">
                  <a:solidFill>
                    <a:srgbClr val="451E66"/>
                  </a:solidFill>
                </a:rPr>
                <a:t> involvement</a:t>
              </a:r>
            </a:p>
            <a:p>
              <a:pPr marL="285750" lvl="0" indent="-285750" algn="r" defTabSz="6667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q"/>
              </a:pPr>
              <a:r>
                <a:rPr lang="en-US" sz="1600" dirty="0">
                  <a:solidFill>
                    <a:srgbClr val="451E66"/>
                  </a:solidFill>
                </a:rPr>
                <a:t>Drink and Drive cases</a:t>
              </a:r>
            </a:p>
            <a:p>
              <a:pPr marL="285750" lvl="0" indent="-285750" algn="r" defTabSz="6667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q"/>
              </a:pPr>
              <a:r>
                <a:rPr lang="en-US" sz="1600" dirty="0">
                  <a:solidFill>
                    <a:srgbClr val="451E66"/>
                  </a:solidFill>
                </a:rPr>
                <a:t>Vehicle losing control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7764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626"/>
            <a:ext cx="10515600" cy="1325563"/>
          </a:xfrm>
        </p:spPr>
        <p:txBody>
          <a:bodyPr/>
          <a:lstStyle/>
          <a:p>
            <a:r>
              <a:rPr lang="en-US" dirty="0"/>
              <a:t>ERD – database in Postgres</a:t>
            </a:r>
            <a:endParaRPr lang="en-US" sz="12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9329EC1-3F38-E0D0-591D-E8105FBF1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254" y="1315402"/>
            <a:ext cx="9455493" cy="518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13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C7F809-A434-4A8D-A127-1C50C2DB389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D5826B4-4DD2-4A9B-8D6D-E91CF9C231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C6F004-8F9D-4F40-8394-6C4C67F709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324</Words>
  <Application>Microsoft Macintosh PowerPoint</Application>
  <PresentationFormat>Widescreen</PresentationFormat>
  <Paragraphs>82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Inter</vt:lpstr>
      <vt:lpstr>Tenorite</vt:lpstr>
      <vt:lpstr>Wingdings</vt:lpstr>
      <vt:lpstr>Office Theme</vt:lpstr>
      <vt:lpstr>Tesla’s Safety</vt:lpstr>
      <vt:lpstr>AGENDA</vt:lpstr>
      <vt:lpstr>INTRODUCTION – Data Source</vt:lpstr>
      <vt:lpstr>Unprocessed Data</vt:lpstr>
      <vt:lpstr>PowerPoint Presentation</vt:lpstr>
      <vt:lpstr>Technologies Used</vt:lpstr>
      <vt:lpstr>Identifying Incident Types…. Part 1</vt:lpstr>
      <vt:lpstr>Identifying Incident Types…. Part 2</vt:lpstr>
      <vt:lpstr>ERD – database in Postgres</vt:lpstr>
      <vt:lpstr>Using Flask to Create Routes and Json files …. Part 1</vt:lpstr>
      <vt:lpstr>Using Flask to Create Routes and Json files …. Part 2</vt:lpstr>
      <vt:lpstr>Using Flask to Create Routes and Json files …. Part 3</vt:lpstr>
      <vt:lpstr>Using Flask to Create Routes and Json files …. Part 4</vt:lpstr>
      <vt:lpstr>Using Flask to Create Routes and Json files …. Part 5</vt:lpstr>
      <vt:lpstr>Visualizations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2021-05-30T14:07:31Z</dcterms:created>
  <dcterms:modified xsi:type="dcterms:W3CDTF">2023-02-28T00:24:04Z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